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  <p:sldMasterId id="2147483890" r:id="rId5"/>
    <p:sldMasterId id="2147483927" r:id="rId6"/>
    <p:sldMasterId id="2147483964" r:id="rId7"/>
  </p:sldMasterIdLst>
  <p:notesMasterIdLst>
    <p:notesMasterId r:id="rId31"/>
  </p:notesMasterIdLst>
  <p:handoutMasterIdLst>
    <p:handoutMasterId r:id="rId32"/>
  </p:handoutMasterIdLst>
  <p:sldIdLst>
    <p:sldId id="296" r:id="rId8"/>
    <p:sldId id="270" r:id="rId9"/>
    <p:sldId id="274" r:id="rId10"/>
    <p:sldId id="275" r:id="rId11"/>
    <p:sldId id="290" r:id="rId12"/>
    <p:sldId id="297" r:id="rId13"/>
    <p:sldId id="277" r:id="rId14"/>
    <p:sldId id="278" r:id="rId15"/>
    <p:sldId id="298" r:id="rId16"/>
    <p:sldId id="279" r:id="rId17"/>
    <p:sldId id="282" r:id="rId18"/>
    <p:sldId id="283" r:id="rId19"/>
    <p:sldId id="291" r:id="rId20"/>
    <p:sldId id="284" r:id="rId21"/>
    <p:sldId id="292" r:id="rId22"/>
    <p:sldId id="293" r:id="rId23"/>
    <p:sldId id="285" r:id="rId24"/>
    <p:sldId id="294" r:id="rId25"/>
    <p:sldId id="286" r:id="rId26"/>
    <p:sldId id="295" r:id="rId27"/>
    <p:sldId id="299" r:id="rId28"/>
    <p:sldId id="287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56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531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F9495-C47E-F74D-989E-66C515E25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2327-043B-0C4B-9D3B-03D0073D6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A747-B8FF-874B-AED5-DE9F3E5B409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F2A69-9A3F-C84F-889B-609CAFD70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99EC-65F5-104B-A92F-F8D684594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1E54-08B8-294F-898B-644954DA2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F6A5-7605-DF41-945B-909649E00EC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11D0F-7CCC-3448-8011-367F0D0A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- Blac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oE_Logo_Black" descr="Logo - University of Essex">
            <a:extLst>
              <a:ext uri="{FF2B5EF4-FFF2-40B4-BE49-F238E27FC236}">
                <a16:creationId xmlns:a16="http://schemas.microsoft.com/office/drawing/2014/main" id="{91F64F71-DD94-BE43-A1BF-90989C0C6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Coloured_Boarder">
            <a:extLst>
              <a:ext uri="{FF2B5EF4-FFF2-40B4-BE49-F238E27FC236}">
                <a16:creationId xmlns:a16="http://schemas.microsoft.com/office/drawing/2014/main" id="{C6F89C8B-0CBB-8642-991D-39E97AB6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_BG">
            <a:extLst>
              <a:ext uri="{FF2B5EF4-FFF2-40B4-BE49-F238E27FC236}">
                <a16:creationId xmlns:a16="http://schemas.microsoft.com/office/drawing/2014/main" id="{5D4998F0-DC3A-364F-ACFE-A254B6B4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7" name="Divider_Line">
            <a:extLst>
              <a:ext uri="{FF2B5EF4-FFF2-40B4-BE49-F238E27FC236}">
                <a16:creationId xmlns:a16="http://schemas.microsoft.com/office/drawing/2014/main" id="{822F4922-0983-EE45-B259-9B610490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34528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Slide, and Contin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6350" indent="0"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 Slide, and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5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541F36E1-1553-7845-B3E2-0ECD95ED7D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1164" y="1036800"/>
            <a:ext cx="2876550" cy="324178"/>
          </a:xfrm>
          <a:solidFill>
            <a:schemeClr val="bg1"/>
          </a:solidFill>
        </p:spPr>
        <p:txBody>
          <a:bodyPr tIns="36000" rIns="251999" bIns="72000" anchor="t" anchorCtr="0">
            <a:spAutoFit/>
          </a:bodyPr>
          <a:lstStyle>
            <a:lvl1pPr marL="6350" indent="0" algn="r">
              <a:buFontTx/>
              <a:buNone/>
              <a:defRPr sz="1200"/>
            </a:lvl1pPr>
            <a:lvl2pPr marL="269875" indent="0" algn="r">
              <a:buFontTx/>
              <a:buNone/>
              <a:defRPr sz="1200"/>
            </a:lvl2pPr>
            <a:lvl3pPr marL="450850" indent="0" algn="r">
              <a:buFontTx/>
              <a:buNone/>
              <a:defRPr sz="1200"/>
            </a:lvl3pPr>
            <a:lvl4pPr marL="623888" indent="0" algn="r">
              <a:buFontTx/>
              <a:buNone/>
              <a:defRPr sz="1200"/>
            </a:lvl4pPr>
            <a:lvl5pPr marL="804862" indent="0" algn="r">
              <a:buFontTx/>
              <a:buNone/>
              <a:defRPr sz="1200"/>
            </a:lvl5pPr>
          </a:lstStyle>
          <a:p>
            <a:pPr lvl="0"/>
            <a:r>
              <a:rPr lang="en-GB"/>
              <a:t>Insert image caption here</a:t>
            </a:r>
            <a:endParaRPr lang="en-GB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998" y="5730249"/>
            <a:ext cx="116840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lIns="144000" tIns="144000" rIns="144000" bIns="144000" anchor="b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_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8" name="Coloured_Boarder">
            <a:extLst>
              <a:ext uri="{FF2B5EF4-FFF2-40B4-BE49-F238E27FC236}">
                <a16:creationId xmlns:a16="http://schemas.microsoft.com/office/drawing/2014/main" id="{B314EC19-20AC-8D4D-9C1B-2543B45C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75" y="1244333"/>
            <a:ext cx="7965391" cy="4824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_BG">
            <a:extLst>
              <a:ext uri="{FF2B5EF4-FFF2-40B4-BE49-F238E27FC236}">
                <a16:creationId xmlns:a16="http://schemas.microsoft.com/office/drawing/2014/main" id="{AC8BCD2D-A1D4-B941-B5ED-4FC7122E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104" y="1319533"/>
            <a:ext cx="7894320" cy="4673600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4" name="Divider_Line">
            <a:extLst>
              <a:ext uri="{FF2B5EF4-FFF2-40B4-BE49-F238E27FC236}">
                <a16:creationId xmlns:a16="http://schemas.microsoft.com/office/drawing/2014/main" id="{AC99BCA3-B941-824C-9684-BAA8B857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1325132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Image_Caption 1">
            <a:extLst>
              <a:ext uri="{FF2B5EF4-FFF2-40B4-BE49-F238E27FC236}">
                <a16:creationId xmlns:a16="http://schemas.microsoft.com/office/drawing/2014/main" id="{B0F2228A-6C92-7348-B3AB-4D805D8894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21800" y="6149647"/>
            <a:ext cx="2870200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544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Feature_Box_2">
            <a:extLst>
              <a:ext uri="{FF2B5EF4-FFF2-40B4-BE49-F238E27FC236}">
                <a16:creationId xmlns:a16="http://schemas.microsoft.com/office/drawing/2014/main" id="{2836903F-A228-694C-B678-379D95CBF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4896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Feature_Box_3">
            <a:extLst>
              <a:ext uri="{FF2B5EF4-FFF2-40B4-BE49-F238E27FC236}">
                <a16:creationId xmlns:a16="http://schemas.microsoft.com/office/drawing/2014/main" id="{A099B133-6CA1-6343-985F-1A751F73B3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4248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4" name="Feature_Box_4">
            <a:extLst>
              <a:ext uri="{FF2B5EF4-FFF2-40B4-BE49-F238E27FC236}">
                <a16:creationId xmlns:a16="http://schemas.microsoft.com/office/drawing/2014/main" id="{AC109010-13F9-D44E-AE30-6C9CDA42B8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3600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D742024-086A-5F48-9393-FF97C14B9F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1185863"/>
            <a:ext cx="5468937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A65568DF-0675-7847-A98F-1D87DDC4AD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0" y="1857375"/>
            <a:ext cx="5468938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221413" y="890587"/>
            <a:ext cx="5716587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28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254001" y="890587"/>
            <a:ext cx="11684000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6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solidFill>
            <a:schemeClr val="bg1"/>
          </a:solidFill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Image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Video Placeholder 1">
            <a:extLst>
              <a:ext uri="{FF2B5EF4-FFF2-40B4-BE49-F238E27FC236}">
                <a16:creationId xmlns:a16="http://schemas.microsoft.com/office/drawing/2014/main" id="{638D1704-B2CA-5C47-B959-28C1FC6055CF}"/>
              </a:ext>
            </a:extLst>
          </p:cNvPr>
          <p:cNvSpPr>
            <a:spLocks noGrp="1"/>
          </p:cNvSpPr>
          <p:nvPr>
            <p:ph type="media" sz="quarter" idx="29"/>
          </p:nvPr>
        </p:nvSpPr>
        <p:spPr>
          <a:xfrm>
            <a:off x="0" y="890588"/>
            <a:ext cx="12192000" cy="5713412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Video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597CB458-ECAA-F543-B762-CE04927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040512F9-FB20-344E-BC56-8DDE6C1772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1648" y="1306094"/>
            <a:ext cx="11436350" cy="736600"/>
          </a:xfrm>
        </p:spPr>
        <p:txBody>
          <a:bodyPr tIns="0" bIns="0"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A0A8366-F419-7E4A-8F7C-C6F8447A89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648" y="2042694"/>
            <a:ext cx="11436350" cy="403225"/>
          </a:xfrm>
        </p:spPr>
        <p:txBody>
          <a:bodyPr tIns="0" bIns="0"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4F48015D-A6A6-BD4D-AB39-19CCFCB8B8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1">
            <a:extLst>
              <a:ext uri="{FF2B5EF4-FFF2-40B4-BE49-F238E27FC236}">
                <a16:creationId xmlns:a16="http://schemas.microsoft.com/office/drawing/2014/main" id="{928181AC-A9B4-0F4A-B806-85756E8DF3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ABAA707-1D0F-904D-A6EF-485EE257C1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2">
            <a:extLst>
              <a:ext uri="{FF2B5EF4-FFF2-40B4-BE49-F238E27FC236}">
                <a16:creationId xmlns:a16="http://schemas.microsoft.com/office/drawing/2014/main" id="{AEE3084D-262B-D444-BB09-122F86A0D5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180CA7-D6AD-3B4F-9CC8-C9E5358B7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9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BA1041B3-EEDD-B747-8B78-82F6A16D7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Body_Copy">
            <a:extLst>
              <a:ext uri="{FF2B5EF4-FFF2-40B4-BE49-F238E27FC236}">
                <a16:creationId xmlns:a16="http://schemas.microsoft.com/office/drawing/2014/main" id="{15E97B45-0FBC-0444-A384-1396982CD5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1563" y="890588"/>
            <a:ext cx="5808662" cy="3787775"/>
          </a:xfrm>
        </p:spPr>
        <p:txBody>
          <a:bodyPr lIns="144000" tIns="144000" rIns="144000" bIns="144000">
            <a:noAutofit/>
          </a:bodyPr>
          <a:lstStyle>
            <a:lvl1pPr marL="635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6062400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Image_Caption 1">
            <a:extLst>
              <a:ext uri="{FF2B5EF4-FFF2-40B4-BE49-F238E27FC236}">
                <a16:creationId xmlns:a16="http://schemas.microsoft.com/office/drawing/2014/main" id="{AF323BD3-548A-354D-ADA9-DA0462ADCE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681C19-525C-EB46-8C22-C426D373D10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9600" y="4746400"/>
            <a:ext cx="6062400" cy="18576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41C24D1E-9E96-1844-B2A6-13CA1411E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297807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701839F2-0501-2042-AA1A-339190F1F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0246F9D-BBB4-F845-903B-9BCB6A3799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CB251433-45EA-0548-85FC-44C898DE78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EBC5486-0CC4-8447-8762-C88A95428B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2">
            <a:extLst>
              <a:ext uri="{FF2B5EF4-FFF2-40B4-BE49-F238E27FC236}">
                <a16:creationId xmlns:a16="http://schemas.microsoft.com/office/drawing/2014/main" id="{E6A7B5DF-8207-3443-B760-8C2272B9CE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7600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4F3CBD4-C3C4-CD4F-9BA5-B115DCEF02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1038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3">
            <a:extLst>
              <a:ext uri="{FF2B5EF4-FFF2-40B4-BE49-F238E27FC236}">
                <a16:creationId xmlns:a16="http://schemas.microsoft.com/office/drawing/2014/main" id="{8C0B1AC2-5C59-004A-BBD3-ED977709A5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E1E5D5-CDA1-504E-888B-B884A6EA672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128564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4">
            <a:extLst>
              <a:ext uri="{FF2B5EF4-FFF2-40B4-BE49-F238E27FC236}">
                <a16:creationId xmlns:a16="http://schemas.microsoft.com/office/drawing/2014/main" id="{3000F666-1F5D-C740-81BD-EA9E4B2DF7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76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69AE64D-4D5D-1D44-9A53-63F44E94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4F9D373C-5C73-8E4B-8382-B53ED6AA7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E39BCACC-73E2-1B41-BE3D-FFB203F3C9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4017600" cy="57132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Image_Caption 1">
            <a:extLst>
              <a:ext uri="{FF2B5EF4-FFF2-40B4-BE49-F238E27FC236}">
                <a16:creationId xmlns:a16="http://schemas.microsoft.com/office/drawing/2014/main" id="{E9FF570A-BE24-9141-87FD-541A6610C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21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87018" y="890588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2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41762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89F4D8E-583F-424A-AB00-EFE4131C9C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087018" y="3781425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Image_Caption 3">
            <a:extLst>
              <a:ext uri="{FF2B5EF4-FFF2-40B4-BE49-F238E27FC236}">
                <a16:creationId xmlns:a16="http://schemas.microsoft.com/office/drawing/2014/main" id="{5873F71E-F244-B045-925D-7A21F05C70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417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5C7401-B602-E348-9FA1-326B0C408A8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1656" y="890588"/>
            <a:ext cx="4017962" cy="2822575"/>
          </a:xfrm>
          <a:solidFill>
            <a:schemeClr val="bg1"/>
          </a:solidFill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4">
            <a:extLst>
              <a:ext uri="{FF2B5EF4-FFF2-40B4-BE49-F238E27FC236}">
                <a16:creationId xmlns:a16="http://schemas.microsoft.com/office/drawing/2014/main" id="{5AB450AD-F789-564D-8046-E2973620FD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326563" y="3243184"/>
            <a:ext cx="2862262" cy="324178"/>
          </a:xfrm>
          <a:solidFill>
            <a:schemeClr val="bg1"/>
          </a:solidFill>
        </p:spPr>
        <p:txBody>
          <a:bodyPr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8B438B0-923A-D344-BB96-1E1293FEE95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171656" y="3781425"/>
            <a:ext cx="4017962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5">
            <a:extLst>
              <a:ext uri="{FF2B5EF4-FFF2-40B4-BE49-F238E27FC236}">
                <a16:creationId xmlns:a16="http://schemas.microsoft.com/office/drawing/2014/main" id="{D3549A48-91FA-794D-A48D-ACF79A20F7D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26563" y="6163353"/>
            <a:ext cx="2865437" cy="324178"/>
          </a:xfrm>
          <a:solidFill>
            <a:schemeClr val="bg1"/>
          </a:solidFill>
        </p:spPr>
        <p:txBody>
          <a:bodyPr wrap="square"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DFD619F-E9C0-804F-8D75-3339F1C38F53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2FD2AB6B-38F4-0849-BB0F-26EBCB570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6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5628C3-E97E-0E42-8B96-49A48CA44E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0672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650A4448-9254-4147-A204-9F1E2D2474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88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C8A29F9-D47B-3845-867C-03229EC596F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344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Image_Caption 3">
            <a:extLst>
              <a:ext uri="{FF2B5EF4-FFF2-40B4-BE49-F238E27FC236}">
                <a16:creationId xmlns:a16="http://schemas.microsoft.com/office/drawing/2014/main" id="{2831C12D-5883-954D-976E-7988ED86C5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360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0CE9459-AA13-694B-B56E-396874D19F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196800" y="890587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Image_Caption 4">
            <a:extLst>
              <a:ext uri="{FF2B5EF4-FFF2-40B4-BE49-F238E27FC236}">
                <a16:creationId xmlns:a16="http://schemas.microsoft.com/office/drawing/2014/main" id="{E8CF8A0E-5D06-EB46-BEE5-DE0912DA99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8450" y="3243183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576BE624-AB30-D146-A519-002083E8BEA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Image_Caption 5">
            <a:extLst>
              <a:ext uri="{FF2B5EF4-FFF2-40B4-BE49-F238E27FC236}">
                <a16:creationId xmlns:a16="http://schemas.microsoft.com/office/drawing/2014/main" id="{A48FE71E-44E3-CC41-979D-D74890C4AB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16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B30F3EEA-EE8E-E540-A490-292CACC8829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0672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Image_Caption 6">
            <a:extLst>
              <a:ext uri="{FF2B5EF4-FFF2-40B4-BE49-F238E27FC236}">
                <a16:creationId xmlns:a16="http://schemas.microsoft.com/office/drawing/2014/main" id="{EC59CCA3-D9C7-7346-A272-F2028074C58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688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84C7FCD2-B82E-FC4C-8160-F2D38232EF3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1344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Image_Caption 7">
            <a:extLst>
              <a:ext uri="{FF2B5EF4-FFF2-40B4-BE49-F238E27FC236}">
                <a16:creationId xmlns:a16="http://schemas.microsoft.com/office/drawing/2014/main" id="{7285050C-E073-0046-B167-BC52645539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360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EF650E8-1577-0745-AFB0-DB5615DE919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9196800" y="3781424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Image_Caption 8">
            <a:extLst>
              <a:ext uri="{FF2B5EF4-FFF2-40B4-BE49-F238E27FC236}">
                <a16:creationId xmlns:a16="http://schemas.microsoft.com/office/drawing/2014/main" id="{A4D2CE44-C98F-8F42-B770-4658491F516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8450" y="6134020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BBEE3C4-4A6B-EF47-BF0F-7EB67A8CDA2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 dirty="0">
                <a:solidFill>
                  <a:schemeClr val="bg1"/>
                </a:solidFill>
                <a:latin typeface="+mj-lt"/>
              </a:rPr>
            </a:br>
            <a:r>
              <a:rPr lang="en-GB" sz="5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>
                <a:solidFill>
                  <a:schemeClr val="bg1"/>
                </a:solidFill>
                <a:latin typeface="+mj-lt"/>
              </a:rPr>
            </a:br>
            <a:r>
              <a:rPr lang="en-GB" sz="5000">
                <a:solidFill>
                  <a:schemeClr val="bg1"/>
                </a:solidFill>
                <a:latin typeface="+mj-lt"/>
              </a:rPr>
              <a:t>questions</a:t>
            </a:r>
            <a:r>
              <a:rPr lang="en-GB" sz="5000" dirty="0">
                <a:solidFill>
                  <a:schemeClr val="bg1"/>
                </a:solidFill>
                <a:latin typeface="+mj-lt"/>
              </a:rPr>
              <a:t>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01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811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7" name="UoE_Logo_ALT_Test" descr="Logo - University of Essex">
            <a:extLst>
              <a:ext uri="{FF2B5EF4-FFF2-40B4-BE49-F238E27FC236}">
                <a16:creationId xmlns:a16="http://schemas.microsoft.com/office/drawing/2014/main" id="{BFB3B428-603E-5D49-B512-7DD3E147B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50" y="-1755099"/>
            <a:ext cx="2006641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dient Colour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900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899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67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5845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28" r:id="rId2"/>
    <p:sldLayoutId id="2147483817" r:id="rId3"/>
    <p:sldLayoutId id="2147483872" r:id="rId4"/>
    <p:sldLayoutId id="2147483847" r:id="rId5"/>
    <p:sldLayoutId id="2147483875" r:id="rId6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5" r:id="rId7"/>
    <p:sldLayoutId id="2147483906" r:id="rId8"/>
    <p:sldLayoutId id="2147483907" r:id="rId9"/>
    <p:sldLayoutId id="2147483908" r:id="rId10"/>
    <p:sldLayoutId id="2147483912" r:id="rId11"/>
    <p:sldLayoutId id="2147483913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6" r:id="rId3"/>
    <p:sldLayoutId id="2147483947" r:id="rId4"/>
    <p:sldLayoutId id="2147483948" r:id="rId5"/>
    <p:sldLayoutId id="2147483951" r:id="rId6"/>
    <p:sldLayoutId id="2147483952" r:id="rId7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essex.ac.uk/c/7/eyJhaSI6OTkzMjcyNzUsImUiOiJidDE3NDA1QGVzc2V4LmFjLnVrIiwicmkiOiJjb250YWN0LTY3OThmMzlkYTJhYWVjMTE5ODQwNjA0NWJkMTAwZTNiLTFjYjc4ZmI4NDBkNjQ4ZDFiODUwNTQwYzNkNzRiZTI0IiwicnEiOiJwMS1iMjQxOTQtMGQ1YjQ4ZjJhY2VhNDkzNGExODMxOGFlZGIwZmJiNjgiLCJwaCI6bnVsbCwibSI6ZmFsc2UsInVpIjoiMzEiLCJ1biI6IiIsInUiOiJodHRwczovL3d3dy5pbnN0YWdyYW0uY29tL3VuaWVzc2V4YWx1bW5pLz9fY2xkZWU9ajYzM3BwaXRSaGllaGc5ODBBcXpXYm9LeEVWYzlsZ2s2NWhLWl8xWVFZOGVtdFRaeGFUWjlKYmJkbzNNUVF2NSZyZWNpcGllbnRpZD1jb250YWN0LTY3OThmMzlkYTJhYWVjMTE5ODQwNjA0NWJkMTAwZTNiLTFjYjc4ZmI4NDBkNjQ4ZDFiODUwNTQwYzNkNzRiZTI0JmVzaWQ9YzExMDhkYjctYzEzMy1lZjExLThlNGYtNjA0NWJkYzEzNGJjIn0/4GqT7EihHT1C5ZXncZC6bQ" TargetMode="External"/><Relationship Id="rId2" Type="http://schemas.openxmlformats.org/officeDocument/2006/relationships/hyperlink" Target="mailto:alumni@essex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essex.ac.uk/c/7/eyJhaSI6OTkzMjcyNzUsImUiOiJidDE3NDA1QGVzc2V4LmFjLnVrIiwicmkiOiJjb250YWN0LTY3OThmMzlkYTJhYWVjMTE5ODQwNjA0NWJkMTAwZTNiLTFjYjc4ZmI4NDBkNjQ4ZDFiODUwNTQwYzNkNzRiZTI0IiwicnEiOiJwMS1iMjQxOTQtMGQ1YjQ4ZjJhY2VhNDkzNGExODMxOGFlZGIwZmJiNjgiLCJwaCI6bnVsbCwibSI6ZmFsc2UsInVpIjoiMzQiLCJ1biI6IiIsInUiOiJodHRwczovL3guY29tL3VuaV9lc3NleGFsdW1uaT9fY2xkZWU9ajYzM3BwaXRSaGllaGc5ODBBcXpXYm9LeEVWYzlsZ2s2NWhLWl8xWVFZOGVtdFRaeGFUWjlKYmJkbzNNUVF2NSZyZWNpcGllbnRpZD1jb250YWN0LTY3OThmMzlkYTJhYWVjMTE5ODQwNjA0NWJkMTAwZTNiLTFjYjc4ZmI4NDBkNjQ4ZDFiODUwNTQwYzNkNzRiZTI0JmVzaWQ9YzExMDhkYjctYzEzMy1lZjExLThlNGYtNjA0NWJkYzEzNGJjIn0/MhpA9zQtY6QdZF_5sV8fmQ" TargetMode="External"/><Relationship Id="rId5" Type="http://schemas.openxmlformats.org/officeDocument/2006/relationships/hyperlink" Target="https://link.essex.ac.uk/c/7/eyJhaSI6OTkzMjcyNzUsImUiOiJidDE3NDA1QGVzc2V4LmFjLnVrIiwicmkiOiJjb250YWN0LTY3OThmMzlkYTJhYWVjMTE5ODQwNjA0NWJkMTAwZTNiLTFjYjc4ZmI4NDBkNjQ4ZDFiODUwNTQwYzNkNzRiZTI0IiwicnEiOiJwMS1iMjQxOTQtMGQ1YjQ4ZjJhY2VhNDkzNGExODMxOGFlZGIwZmJiNjgiLCJwaCI6bnVsbCwibSI6ZmFsc2UsInVpIjoiMzMiLCJ1biI6IiIsInUiOiJodHRwczovL3d3dy5mYWNlYm9vay5jb20vZXNzZXhhbHVtbmk_X2NsZGVlPWo2MzNwcGl0UmhpZWhnOTgwQXF6V2JvS3hFVmM5bGdrNjVoS1pfMVlRWThlbXRUWnhhVFo5SmJiZG8zTVFRdjUmcmVjaXBpZW50aWQ9Y29udGFjdC02Nzk4ZjM5ZGEyYWFlYzExOTg0MDYwNDViZDEwMGUzYi0xY2I3OGZiODQwZDY0OGQxYjg1MDU0MGMzZDc0YmUyNCZlc2lkPWMxMTA4ZGI3LWMxMzMtZWYxMS04ZTRmLTYwNDViZGMxMzRiYyJ9/Zq70S-BUwFREAX3CeLNhoQ" TargetMode="External"/><Relationship Id="rId4" Type="http://schemas.openxmlformats.org/officeDocument/2006/relationships/hyperlink" Target="https://link.essex.ac.uk/c/7/eyJhaSI6OTkzMjcyNzUsImUiOiJidDE3NDA1QGVzc2V4LmFjLnVrIiwicmkiOiJjb250YWN0LTY3OThmMzlkYTJhYWVjMTE5ODQwNjA0NWJkMTAwZTNiLTFjYjc4ZmI4NDBkNjQ4ZDFiODUwNTQwYzNkNzRiZTI0IiwicnEiOiJwMS1iMjQxOTQtMGQ1YjQ4ZjJhY2VhNDkzNGExODMxOGFlZGIwZmJiNjgiLCJwaCI6bnVsbCwibSI6ZmFsc2UsInVpIjoiMzIiLCJ1biI6IiIsInUiOiJodHRwczovL3d3dy5saW5rZWRpbi5jb20vZ3JvdXBzLzQyNDgyMTIvP19jbGRlZT1qNjMzcHBpdFJoaWVoZzk4MEFxeldib0t4RVZjOWxnazY1aEtaXzFZUVk4ZW10VFp4YVRaOUpiYmRvM01RUXY1JnJlY2lwaWVudGlkPWNvbnRhY3QtNjc5OGYzOWRhMmFhZWMxMTk4NDA2MDQ1YmQxMDBlM2ItMWNiNzhmYjg0MGQ2NDhkMWI4NTA1NDBjM2Q3NGJlMjQmZXNpZD1jMTEwOGRiNy1jMTMzLWVmMTEtOGU0Zi02MDQ1YmRjMTM0YmMifQ/xzNtT-hIMidiNQjvay77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lumni.essex.ac.uk/file/tree-guide.pdf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8C43-6A24-C878-CA09-BF2ADA74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61" y="1401558"/>
            <a:ext cx="11054971" cy="1706624"/>
          </a:xfrm>
        </p:spPr>
        <p:txBody>
          <a:bodyPr anchor="b">
            <a:normAutofit/>
          </a:bodyPr>
          <a:lstStyle/>
          <a:p>
            <a:r>
              <a:rPr lang="en-GB" dirty="0"/>
              <a:t>Alumni self-guided campus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CD681-2C2C-BDD3-4B96-2582B20C8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12" y="2980482"/>
            <a:ext cx="10425492" cy="114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4200" dirty="0">
                <a:latin typeface="+mn-lt"/>
              </a:rPr>
              <a:t>Welcome back to the Colchester campus</a:t>
            </a:r>
          </a:p>
        </p:txBody>
      </p:sp>
    </p:spTree>
    <p:extLst>
      <p:ext uri="{BB962C8B-B14F-4D97-AF65-F5344CB8AC3E}">
        <p14:creationId xmlns:p14="http://schemas.microsoft.com/office/powerpoint/2010/main" val="186928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0" y="1102648"/>
            <a:ext cx="5818124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Ivor Crewe Lecture Hall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in 2006 and named after a past Vice-Chancellor. 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largest lecture theatres in the UK.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Seats 1,000 and is predominantly used for large lectures and events such as welcome week and graduation.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Charles III called the steel-clad building a “dustbin” when he visited in 2008, it won a Civic Trust Award the same year.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person walking on a path with a bicycle&#10;&#10;Description automatically generated">
            <a:extLst>
              <a:ext uri="{FF2B5EF4-FFF2-40B4-BE49-F238E27FC236}">
                <a16:creationId xmlns:a16="http://schemas.microsoft.com/office/drawing/2014/main" id="{6B44620B-2C7C-410F-7195-6C844E863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26" y="1621434"/>
            <a:ext cx="5321704" cy="333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36E8F2-6D07-CC3A-A3DA-74C6082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760" y="471805"/>
            <a:ext cx="4584100" cy="52006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A7BD6-AFE4-15FD-7F64-1543436488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5754" y="1903851"/>
            <a:ext cx="10493375" cy="1116263"/>
          </a:xfrm>
        </p:spPr>
        <p:txBody>
          <a:bodyPr/>
          <a:lstStyle/>
          <a:p>
            <a:r>
              <a:rPr lang="en-GB" dirty="0"/>
              <a:t>Head to Square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5A9B-68E8-F258-D331-CF8C0C4CB0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2561" y="4035425"/>
            <a:ext cx="9502775" cy="2438400"/>
          </a:xfrm>
        </p:spPr>
        <p:txBody>
          <a:bodyPr/>
          <a:lstStyle/>
          <a:p>
            <a:r>
              <a:rPr lang="en-GB" dirty="0"/>
              <a:t>Home to Top Bar, the SU stores and Buffalo Joes</a:t>
            </a:r>
          </a:p>
          <a:p>
            <a:r>
              <a:rPr lang="en-GB" dirty="0"/>
              <a:t>Now head under the archway towards the Hex</a:t>
            </a:r>
          </a:p>
          <a:p>
            <a:r>
              <a:rPr lang="en-GB" i="1" dirty="0"/>
              <a:t>Please note, the next section of the tour involves </a:t>
            </a:r>
          </a:p>
          <a:p>
            <a:pPr marL="6350" indent="0">
              <a:buNone/>
            </a:pPr>
            <a:r>
              <a:rPr lang="en-GB" i="1" dirty="0"/>
              <a:t>covering a long distance and multi-levels, all of which can be accessed by lift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FE266-6FFB-538D-BF00-619C8B3742D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6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783" y="1034927"/>
            <a:ext cx="5861571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The Hex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Currently used as a lecture space, but has also been used as an arts space and an exhibition for the 50th anniversary.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Used to be a restaurant, with lots of alumni telling us how famous the omelettes were in the 80s! 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Held many gigs in the University’s earlier years.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The launderette underneath was a social hub through the years, with many alumni meeting their future spouses here.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A room with a large display of art&#10;&#10;Description automatically generated with medium confidence">
            <a:extLst>
              <a:ext uri="{FF2B5EF4-FFF2-40B4-BE49-F238E27FC236}">
                <a16:creationId xmlns:a16="http://schemas.microsoft.com/office/drawing/2014/main" id="{586AE7B3-619E-E5FC-40E2-FA18B4E9C7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80" y="1547769"/>
            <a:ext cx="4636743" cy="30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1783" y="1034927"/>
            <a:ext cx="5674217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 Rich Teaching </a:t>
            </a: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glass-fronted teaching centre was built in 2010 to provide additional lecture space for the growing student population.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after the University’s Registrar and Secretary at the time.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makes clever use of previously redundant space – it used to be the University’s central boiler house and is situated 85 per cent underground.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You’ll usually find campus cat sunning himself here!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0DF26AB6-F56E-0BA7-A7D5-065D321BC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8125" y="1034927"/>
            <a:ext cx="4868863" cy="48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9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0" y="1054359"/>
            <a:ext cx="5818124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The North Towers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Work began on the first tower, Rayleigh, in 1964.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These towers are nearly all now closed for refurbishment.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Nightline, the voluntary service providing confidential listening, emotional support, information and supplies, is still running out of Keynes tower. 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Nestled between the towers are two new teaching centres to host seminars and small classes.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North Towers | University of Essex">
            <a:extLst>
              <a:ext uri="{FF2B5EF4-FFF2-40B4-BE49-F238E27FC236}">
                <a16:creationId xmlns:a16="http://schemas.microsoft.com/office/drawing/2014/main" id="{0F338825-08F9-50E9-01BC-51CA13A0B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742" y="1539551"/>
            <a:ext cx="5714994" cy="3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2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1" y="1054359"/>
            <a:ext cx="5132864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Essex Business School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largest department at the university.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zero-carbon building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first of its kind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UK university campus.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to seminar rooms, lecture halls, study pods and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virtual Bloomberg trading floor.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 is a winter garden with a domed roof at the heart of the site creating its own micro-climate. Feel free to head inside to hav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look.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A building with glass walls and a walkway&#10;&#10;Description automatically generated">
            <a:extLst>
              <a:ext uri="{FF2B5EF4-FFF2-40B4-BE49-F238E27FC236}">
                <a16:creationId xmlns:a16="http://schemas.microsoft.com/office/drawing/2014/main" id="{52A5318D-D54B-483D-4706-09AC4D7409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205" y="1517184"/>
            <a:ext cx="4732318" cy="31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0" y="1054359"/>
            <a:ext cx="6147932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Gateway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(closed to the public at the weekend)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Developed to become the location of choice in the eastern region for knowledge-based enterprises in science, technology and the creative sector.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Parkside Office Village provides a home to many local SMEs. </a:t>
            </a:r>
          </a:p>
          <a:p>
            <a:pPr marL="285750" indent="-285750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Innovation Centre provides additional space with hands-on support to help start-ups and small businesses scale up and succeed. It’s also home to a state-of-the-art creative digital studio, Studio X, used by our Essex Startups team who support students and recent graduates. 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F39BA747-38DA-A457-C17B-C738934742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2" y="2033782"/>
            <a:ext cx="5277328" cy="30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53B3D-D91E-5871-336E-4B68DAE8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10" y="614362"/>
            <a:ext cx="5995990" cy="55060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A7BD6-AFE4-15FD-7F64-1543436488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5754" y="1903851"/>
            <a:ext cx="10493375" cy="1116263"/>
          </a:xfrm>
        </p:spPr>
        <p:txBody>
          <a:bodyPr/>
          <a:lstStyle/>
          <a:p>
            <a:r>
              <a:rPr lang="en-GB" dirty="0"/>
              <a:t>Back to Square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5A9B-68E8-F258-D331-CF8C0C4CB0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9338" y="4013016"/>
            <a:ext cx="9502775" cy="2438400"/>
          </a:xfrm>
        </p:spPr>
        <p:txBody>
          <a:bodyPr/>
          <a:lstStyle/>
          <a:p>
            <a:r>
              <a:rPr lang="en-GB" dirty="0"/>
              <a:t>The heart of campus</a:t>
            </a:r>
          </a:p>
          <a:p>
            <a:r>
              <a:rPr lang="en-GB" dirty="0"/>
              <a:t>Home to the Students’ Union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FE266-6FFB-538D-BF00-619C8B3742D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4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8508" y="921490"/>
            <a:ext cx="5823486" cy="5289291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The Students’ Union</a:t>
            </a:r>
          </a:p>
          <a:p>
            <a:pPr marL="342900"/>
            <a:r>
              <a:rPr lang="en-GB" sz="1800" dirty="0">
                <a:cs typeface="Times New Roman" panose="02020603050405020304" pitchFamily="18" charset="0"/>
              </a:rPr>
              <a:t>Square 3 is the hub of SU facilities</a:t>
            </a:r>
          </a:p>
          <a:p>
            <a:pPr marL="342900"/>
            <a:endParaRPr lang="en-GB" sz="1800" dirty="0">
              <a:cs typeface="Times New Roman" panose="02020603050405020304" pitchFamily="18" charset="0"/>
            </a:endParaRPr>
          </a:p>
          <a:p>
            <a:pPr marL="342900"/>
            <a:r>
              <a:rPr lang="en-GB" sz="1800" dirty="0">
                <a:cs typeface="Times New Roman" panose="02020603050405020304" pitchFamily="18" charset="0"/>
              </a:rPr>
              <a:t>On Thursdays, local food stalls descend to the square for market day</a:t>
            </a:r>
          </a:p>
          <a:p>
            <a:pPr marL="342900"/>
            <a:endParaRPr lang="en-GB" sz="1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342900"/>
            <a:r>
              <a:rPr lang="en-GB" sz="1800" dirty="0">
                <a:cs typeface="Times New Roman" panose="02020603050405020304" pitchFamily="18" charset="0"/>
              </a:rPr>
              <a:t>Sub Zero is the University’s underground nightclub</a:t>
            </a:r>
          </a:p>
          <a:p>
            <a:pPr marL="342900"/>
            <a:endParaRPr lang="en-GB" sz="1800" dirty="0">
              <a:cs typeface="Times New Roman" panose="02020603050405020304" pitchFamily="18" charset="0"/>
            </a:endParaRPr>
          </a:p>
          <a:p>
            <a:pPr marL="342900"/>
            <a:r>
              <a:rPr lang="en-GB" sz="1800" dirty="0">
                <a:cs typeface="Times New Roman" panose="02020603050405020304" pitchFamily="18" charset="0"/>
              </a:rPr>
              <a:t>The SU bar opens at 4pm today – not long to wait!</a:t>
            </a:r>
          </a:p>
          <a:p>
            <a:pPr marL="342900"/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Between Squares 3 and 2, you’ll find a new ‘Wall of Fame’ listing all previous Students’ Union officers – let a member of the Alumni Relations team know if your name is missing!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A large room with lights and columns&#10;&#10;Description automatically generated with medium confidence">
            <a:extLst>
              <a:ext uri="{FF2B5EF4-FFF2-40B4-BE49-F238E27FC236}">
                <a16:creationId xmlns:a16="http://schemas.microsoft.com/office/drawing/2014/main" id="{F2D4535D-7251-FE1C-8745-B335F5077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67" y="1756487"/>
            <a:ext cx="5018762" cy="33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8508" y="921490"/>
            <a:ext cx="5414463" cy="5289291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Square 1</a:t>
            </a:r>
          </a:p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This area is home to the  School of Mathematics, Statistics and Actuarial Science, Department of Psychology and School of Computer Science and Electronic Engineering.</a:t>
            </a:r>
          </a:p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On the left you’ll see the £18m STEM centre which opened in 2018.</a:t>
            </a:r>
          </a:p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The STEM centre includes a life sciences wet lab with digital microscopes, computer labs as well as teaching space.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8B8397A5-81F3-4BF4-5753-0648BE2F83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98" y="1395351"/>
            <a:ext cx="5704038" cy="31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5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8C43-6A24-C878-CA09-BF2ADA74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61" y="1401558"/>
            <a:ext cx="11054971" cy="1706624"/>
          </a:xfrm>
        </p:spPr>
        <p:txBody>
          <a:bodyPr anchor="b">
            <a:normAutofit/>
          </a:bodyPr>
          <a:lstStyle/>
          <a:p>
            <a:r>
              <a:rPr lang="en-GB" dirty="0"/>
              <a:t>Before we begin…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CD681-2C2C-BDD3-4B96-2582B20C8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61" y="2980482"/>
            <a:ext cx="10425492" cy="114690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4400" dirty="0">
                <a:latin typeface="+mn-lt"/>
              </a:rPr>
              <a:t>Make sure you have downloaded this file rather than view  only. You’ll miss out on pictures!</a:t>
            </a:r>
            <a:endParaRPr lang="en-GB" sz="4200" dirty="0"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057A98D-877F-5F59-F21A-FB178B3FFDDC}"/>
              </a:ext>
            </a:extLst>
          </p:cNvPr>
          <p:cNvSpPr txBox="1">
            <a:spLocks/>
          </p:cNvSpPr>
          <p:nvPr/>
        </p:nvSpPr>
        <p:spPr>
          <a:xfrm>
            <a:off x="849312" y="4198284"/>
            <a:ext cx="10425492" cy="11469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Wingdings" pitchFamily="2" charset="2"/>
              <a:buNone/>
              <a:tabLst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44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53B3D-D91E-5871-336E-4B68DAE8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10" y="614362"/>
            <a:ext cx="5995990" cy="55060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A7BD6-AFE4-15FD-7F64-1543436488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35754" y="1903851"/>
            <a:ext cx="10493375" cy="1116263"/>
          </a:xfrm>
        </p:spPr>
        <p:txBody>
          <a:bodyPr/>
          <a:lstStyle/>
          <a:p>
            <a:r>
              <a:rPr lang="en-GB" dirty="0"/>
              <a:t>Back to Square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15A9B-68E8-F258-D331-CF8C0C4CB0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9006" y="4027356"/>
            <a:ext cx="5551794" cy="2438400"/>
          </a:xfrm>
        </p:spPr>
        <p:txBody>
          <a:bodyPr/>
          <a:lstStyle/>
          <a:p>
            <a:pPr marL="560388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Times New Roman" panose="02020603050405020304" pitchFamily="18" charset="0"/>
              </a:rPr>
              <a:t>Head back up the stairs, towards Square 3 and turn right towards the Lecture Theatre Building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FE266-6FFB-538D-BF00-619C8B3742D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1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1" y="896323"/>
            <a:ext cx="6131153" cy="5289291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Lecture Theatre Building (LTB)</a:t>
            </a:r>
          </a:p>
          <a:p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 addition to lectures and classes, the building used to host graduation ceremonies.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Film Soc (known for their all-nighters in the 80s and 90s) were regular users of the space, shows such as Mastermind were filmed here and many concerts held.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It now holds lectures and exams, and a cinema run by the SU, Cine 10.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Times New Roman" panose="02020603050405020304" pitchFamily="18" charset="0"/>
              </a:rPr>
              <a:t>Graduates also come here to get gowned up ahead of graduation ceremonies that now take place in Ivor Crewe Lecture Hall.</a:t>
            </a:r>
          </a:p>
          <a:p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350" indent="0">
              <a:buNone/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18BE044B-D1CA-95F4-6F5D-929D11805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0" y="1866122"/>
            <a:ext cx="4759299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1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7FD-C2B6-9B10-C11B-64C767D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1" y="896323"/>
            <a:ext cx="6256988" cy="5496088"/>
          </a:xfrm>
        </p:spPr>
        <p:txBody>
          <a:bodyPr/>
          <a:lstStyle/>
          <a:p>
            <a:pPr marL="6350" indent="0">
              <a:buNone/>
            </a:pPr>
            <a:r>
              <a:rPr lang="en-GB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Sport at Essex</a:t>
            </a:r>
          </a:p>
          <a:p>
            <a:pPr marL="342900" lvl="0" indent="-342900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 the hill, over £10m has been invested in new sports facilities providing access to indoor and outdoor pitches, covered all weather tennis courts, sports hall, squash courts, a climbing wall and gym.</a:t>
            </a:r>
          </a:p>
          <a:p>
            <a:pPr marL="342900" lvl="0" indent="-342900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Elite performance sports include Basketball, Football, Volleyball, Tennis and Rugby 7s.</a:t>
            </a:r>
          </a:p>
          <a:p>
            <a:pPr marL="342900"/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/>
            <a:r>
              <a:rPr lang="en-GB" sz="1800" b="0" i="0" dirty="0">
                <a:solidFill>
                  <a:srgbClr val="333333"/>
                </a:solidFill>
                <a:effectLst/>
              </a:rPr>
              <a:t>Essex is now one of the UK’s top 30 sporting universities (in the British Universities and Colleges Sport rankings) for the first time in our 60-year history.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We’re also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roud to be a Women’s High Performance Football Centre in partnership with the FA.</a:t>
            </a:r>
          </a:p>
          <a:p>
            <a:pPr marL="342900" lvl="0" indent="-342900"/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A large indoor gym with red seats and stairs&#10;&#10;Description automatically generated">
            <a:extLst>
              <a:ext uri="{FF2B5EF4-FFF2-40B4-BE49-F238E27FC236}">
                <a16:creationId xmlns:a16="http://schemas.microsoft.com/office/drawing/2014/main" id="{E736C879-9C23-D8E9-614F-006D7EF0F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22" y="1533611"/>
            <a:ext cx="4933807" cy="32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84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836AC-AC00-11B7-CEE2-E2A8BD9BB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37" y="1358899"/>
            <a:ext cx="11232858" cy="5245101"/>
          </a:xfrm>
        </p:spPr>
        <p:txBody>
          <a:bodyPr/>
          <a:lstStyle/>
          <a:p>
            <a:r>
              <a:rPr lang="en-GB" dirty="0"/>
              <a:t>We hope you enjoyed your self-guided tour. 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To head back to the </a:t>
            </a:r>
            <a:r>
              <a:rPr lang="en-GB" sz="2000" dirty="0" err="1">
                <a:latin typeface="+mn-lt"/>
              </a:rPr>
              <a:t>Silberrad</a:t>
            </a:r>
            <a:r>
              <a:rPr lang="en-GB" sz="2000" dirty="0">
                <a:latin typeface="+mn-lt"/>
              </a:rPr>
              <a:t> Student Centre/Reception, walk along the path past the top of the Ivor Crewe Lecture Hall and follow the path down the hill. </a:t>
            </a:r>
          </a:p>
          <a:p>
            <a:endParaRPr lang="en-GB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r>
              <a:rPr lang="en-GB" dirty="0"/>
              <a:t>Stay in touch:</a:t>
            </a:r>
          </a:p>
          <a:p>
            <a:r>
              <a:rPr lang="en-GB" dirty="0"/>
              <a:t>essex.ac.uk/alumni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alumni@essex.ac.uk</a:t>
            </a:r>
            <a:endParaRPr lang="en-GB" dirty="0"/>
          </a:p>
          <a:p>
            <a:r>
              <a:rPr lang="en-GB" u="sng" dirty="0"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en-GB" dirty="0">
                <a:effectLst/>
                <a:ea typeface="Calibri" panose="020F0502020204030204" pitchFamily="34" charset="0"/>
              </a:rPr>
              <a:t>, </a:t>
            </a:r>
            <a:r>
              <a:rPr lang="en-GB" u="sng" dirty="0"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GB" dirty="0">
                <a:effectLst/>
                <a:ea typeface="Calibri" panose="020F0502020204030204" pitchFamily="34" charset="0"/>
              </a:rPr>
              <a:t>, </a:t>
            </a:r>
            <a:r>
              <a:rPr lang="en-GB" u="sng" dirty="0"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GB" dirty="0">
                <a:effectLst/>
                <a:ea typeface="Calibri" panose="020F0502020204030204" pitchFamily="34" charset="0"/>
              </a:rPr>
              <a:t>, </a:t>
            </a:r>
            <a:r>
              <a:rPr lang="en-GB" u="sng" dirty="0">
                <a:effectLst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>
              <a:latin typeface="+mn-lt"/>
            </a:endParaRPr>
          </a:p>
          <a:p>
            <a:pPr marL="463550" indent="-457200">
              <a:buFont typeface="Wingdings" panose="05000000000000000000" pitchFamily="2" charset="2"/>
              <a:buChar char="§"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37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681888-905E-CA60-7195-473152FF3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49" y="780481"/>
            <a:ext cx="5694980" cy="51530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EE9F-6B73-1EAC-61D8-42998A7D7B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44623" y="1500635"/>
            <a:ext cx="10493375" cy="1116263"/>
          </a:xfrm>
        </p:spPr>
        <p:txBody>
          <a:bodyPr/>
          <a:lstStyle/>
          <a:p>
            <a:r>
              <a:rPr lang="en-GB" sz="3600" dirty="0"/>
              <a:t>Start at the </a:t>
            </a:r>
          </a:p>
          <a:p>
            <a:r>
              <a:rPr lang="en-GB" sz="3600" dirty="0" err="1"/>
              <a:t>Silberrad</a:t>
            </a:r>
            <a:r>
              <a:rPr lang="en-GB" sz="3600" dirty="0"/>
              <a:t> Student </a:t>
            </a:r>
          </a:p>
          <a:p>
            <a:r>
              <a:rPr lang="en-GB" sz="3600" dirty="0"/>
              <a:t>Centre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E023-190B-4309-581E-D087AD2026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1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268" y="1054359"/>
            <a:ext cx="5174809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Silberrad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 Centre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pened in 2015 and was built at the same time as the library extension.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in recognition of a landmark gift to the university.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ncludes 24/7 access for students to computers and study pods, meeting rooms, a state-of-the-art media centre for the Students’ Union and a one-stop shop for students needing help with accommodation, payments, registration and wellbeing.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body of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4052B200-335B-5886-8800-4415D5BFCC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86" y="1629795"/>
            <a:ext cx="5836546" cy="335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943" y="918688"/>
            <a:ext cx="5971762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lakes</a:t>
            </a:r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community area popular with students, staff and the general public. 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Barbeques and picnic benches surround the biggest lake. 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bottom path to the left around the lake for a 5-minute circular walk, you’ll finish at the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Silberrad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 Centre.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ivenhoe House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at the top of the hill.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original home of the University of Essex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a four-star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 and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of the Edge Hotel School where hospitality students learn and work.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 can get 15% off stays and a complimentary room upgrade.*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*more information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essex.ac.uk/alumni/membership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 large brick building with lawn and chairs&#10;&#10;Description automatically generated">
            <a:extLst>
              <a:ext uri="{FF2B5EF4-FFF2-40B4-BE49-F238E27FC236}">
                <a16:creationId xmlns:a16="http://schemas.microsoft.com/office/drawing/2014/main" id="{402578C9-6DE2-7299-455B-C0FFAD2B4A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22" y="3394039"/>
            <a:ext cx="4417207" cy="3067940"/>
          </a:xfrm>
          <a:prstGeom prst="rect">
            <a:avLst/>
          </a:prstGeom>
        </p:spPr>
      </p:pic>
      <p:pic>
        <p:nvPicPr>
          <p:cNvPr id="8" name="Picture 7" descr="A pond with a fountain in the middle of it&#10;&#10;Description automatically generated">
            <a:extLst>
              <a:ext uri="{FF2B5EF4-FFF2-40B4-BE49-F238E27FC236}">
                <a16:creationId xmlns:a16="http://schemas.microsoft.com/office/drawing/2014/main" id="{854D5BF0-6D7F-D322-A32F-CD9153640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22" y="620757"/>
            <a:ext cx="4568814" cy="25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384" y="1096346"/>
            <a:ext cx="5619425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Wivenhoe Park</a:t>
            </a: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Winner of a Green Flag Award for 8 years running and the only university to achieve this.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Spans over 220 acres and has 18 major habitats with many notable species among its 2,800 trees.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b="0" i="0" dirty="0">
                <a:solidFill>
                  <a:srgbClr val="333333"/>
                </a:solidFill>
                <a:effectLst/>
              </a:rPr>
              <a:t>Our three artificial lakes provide homes for carp, cormorants, and kingfishers, while 220 acres of grounds support much more fauna, flora, and fungi.</a:t>
            </a: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Home to an allotment and beehives, where students and staff can volunteer.</a:t>
            </a:r>
          </a:p>
          <a:p>
            <a:pPr marL="342900">
              <a:lnSpc>
                <a:spcPct val="115000"/>
              </a:lnSpc>
            </a:pPr>
            <a:endParaRPr lang="en-GB" sz="1800" dirty="0"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r>
              <a:rPr lang="en-GB" sz="1800" dirty="0">
                <a:cs typeface="Times New Roman" panose="02020603050405020304" pitchFamily="18" charset="0"/>
              </a:rPr>
              <a:t>A guided </a:t>
            </a:r>
            <a:r>
              <a:rPr lang="en-GB" sz="1800" dirty="0">
                <a:cs typeface="Times New Roman" panose="02020603050405020304" pitchFamily="18" charset="0"/>
                <a:hlinkClick r:id="rId2"/>
              </a:rPr>
              <a:t>tree walk is available. </a:t>
            </a:r>
            <a:endParaRPr lang="en-GB" sz="18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group of trees in a park&#10;&#10;Description automatically generated">
            <a:extLst>
              <a:ext uri="{FF2B5EF4-FFF2-40B4-BE49-F238E27FC236}">
                <a16:creationId xmlns:a16="http://schemas.microsoft.com/office/drawing/2014/main" id="{315DADF2-8AA1-DFD3-72F5-B9286E457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09" y="1665717"/>
            <a:ext cx="5765822" cy="31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384" y="1096346"/>
            <a:ext cx="5619425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Lakeside theatre and café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200-seat underground theatre.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howcases both student and professional productions, including live screenings from the National Theatre and weekly open-mic nights.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 receive access a special concessionary rate for shows.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A stage with a stage and chairs&#10;&#10;Description automatically generated with medium confidence">
            <a:extLst>
              <a:ext uri="{FF2B5EF4-FFF2-40B4-BE49-F238E27FC236}">
                <a16:creationId xmlns:a16="http://schemas.microsoft.com/office/drawing/2014/main" id="{6178634C-537C-98B7-33C3-69683BB1C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76" y="975407"/>
            <a:ext cx="5733760" cy="38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0" y="784354"/>
            <a:ext cx="6416380" cy="5289291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Sloman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Library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after the University’s first Vice-Chancellor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in 2015 and now 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ouses a collection of 1.4 million books and our special collections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24/7 during term time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operates an automated external book return on the side of the building for late night runs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to our University archive and special collections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famous for its paternoster lift, one of just two in the UK</a:t>
            </a: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A library with bookshelves and tables&#10;&#10;Description automatically generated">
            <a:extLst>
              <a:ext uri="{FF2B5EF4-FFF2-40B4-BE49-F238E27FC236}">
                <a16:creationId xmlns:a16="http://schemas.microsoft.com/office/drawing/2014/main" id="{C0ED2A8E-E475-DB2E-5BD4-9F274F3410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772" y="1578947"/>
            <a:ext cx="5052964" cy="36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D1AE1-C0EB-2582-251E-3002DEB9F2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3870" y="784354"/>
            <a:ext cx="6416380" cy="528929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Exchange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Exhibits international contemporary art by established and emerging artists, ranging from painting, photography, film, sculpture and installations. </a:t>
            </a:r>
          </a:p>
          <a:p>
            <a:pPr marL="285750" indent="-285750">
              <a:lnSpc>
                <a:spcPct val="115000"/>
              </a:lnSpc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 free talks, workshops and events that support exhibition themes and explore wider topics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64C8-8384-E1E8-0803-817DC20722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drawing of a room&#10;&#10;Description automatically generated">
            <a:extLst>
              <a:ext uri="{FF2B5EF4-FFF2-40B4-BE49-F238E27FC236}">
                <a16:creationId xmlns:a16="http://schemas.microsoft.com/office/drawing/2014/main" id="{C9CD3C7F-ED07-2EEB-8FD8-D7E26265A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23" y="1543575"/>
            <a:ext cx="4875908" cy="34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3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Divider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0C121402-B6D9-9744-973B-81A6B776DF11}"/>
    </a:ext>
  </a:extLst>
</a:theme>
</file>

<file path=ppt/theme/theme2.xml><?xml version="1.0" encoding="utf-8"?>
<a:theme xmlns:a="http://schemas.openxmlformats.org/drawingml/2006/main" name="Text/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24E1FE93-DBF4-6E41-BD12-7199829D8CB3}"/>
    </a:ext>
  </a:extLst>
</a:theme>
</file>

<file path=ppt/theme/theme3.xml><?xml version="1.0" encoding="utf-8"?>
<a:theme xmlns:a="http://schemas.openxmlformats.org/drawingml/2006/main" name="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E1A0A4E8-9C8B-244F-A8BB-F43D8A27A71A}"/>
    </a:ext>
  </a:extLst>
</a:theme>
</file>

<file path=ppt/theme/theme4.xml><?xml version="1.0" encoding="utf-8"?>
<a:theme xmlns:a="http://schemas.openxmlformats.org/drawingml/2006/main" name="End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5218_00244804_Accessible_PP_templates_AW_V5h" id="{A0A2580B-49FC-4342-BB82-4F3B07E0F1C9}" vid="{BBE50698-18A2-4941-A9C0-C386D61FA33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A757DD001D6429A804770F209C358" ma:contentTypeVersion="9" ma:contentTypeDescription="Create a new document." ma:contentTypeScope="" ma:versionID="a2af8620d8052c4570ee10b90bc2e287">
  <xsd:schema xmlns:xsd="http://www.w3.org/2001/XMLSchema" xmlns:xs="http://www.w3.org/2001/XMLSchema" xmlns:p="http://schemas.microsoft.com/office/2006/metadata/properties" xmlns:ns2="864fa2f1-e7a3-49ef-aac9-27da4f2d2640" targetNamespace="http://schemas.microsoft.com/office/2006/metadata/properties" ma:root="true" ma:fieldsID="bdde676d73dc32e80c046e4d27a4df6c" ns2:_="">
    <xsd:import namespace="864fa2f1-e7a3-49ef-aac9-27da4f2d2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fa2f1-e7a3-49ef-aac9-27da4f2d2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849799-830B-4E55-9666-63F48AF16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fa2f1-e7a3-49ef-aac9-27da4f2d2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74A378-A40D-4D10-9A36-F1DBB1C7D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7D91BB-6FD8-4800-B5D5-2773EA19D436}">
  <ds:schemaRefs>
    <ds:schemaRef ds:uri="864fa2f1-e7a3-49ef-aac9-27da4f2d2640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(1)</Template>
  <TotalTime>4077</TotalTime>
  <Words>1418</Words>
  <Application>Microsoft Office PowerPoint</Application>
  <PresentationFormat>Widescreen</PresentationFormat>
  <Paragraphs>209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System Font Regular</vt:lpstr>
      <vt:lpstr>Times New Roman</vt:lpstr>
      <vt:lpstr>Wingdings</vt:lpstr>
      <vt:lpstr>Title/Divider Slides</vt:lpstr>
      <vt:lpstr>Text/Media Slides</vt:lpstr>
      <vt:lpstr>Media Slides</vt:lpstr>
      <vt:lpstr>End Slides</vt:lpstr>
      <vt:lpstr>Alumni self-guided campus tour</vt:lpstr>
      <vt:lpstr>Before we begin…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Brace, Jo</dc:creator>
  <cp:lastModifiedBy>Brace, Jo</cp:lastModifiedBy>
  <cp:revision>69</cp:revision>
  <dcterms:created xsi:type="dcterms:W3CDTF">2024-08-06T09:22:36Z</dcterms:created>
  <dcterms:modified xsi:type="dcterms:W3CDTF">2024-09-03T10:13:07Z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0x0101002BBA757DD001D6429A804770F209C358</vt:lpwstr>
  </property>
</Properties>
</file>